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52" d="100"/>
          <a:sy n="52" d="100"/>
        </p:scale>
        <p:origin x="-3152" y="-6008"/>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6/3/2023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49463" y="6813359"/>
            <a:ext cx="10101856" cy="2904948"/>
          </a:xfrm>
        </p:spPr>
        <p:txBody>
          <a:bodyPr/>
          <a:lstStyle/>
          <a:p>
            <a:r>
              <a:rPr lang="en-ZA" sz="2400" dirty="0" smtClean="0">
                <a:latin typeface="+mj-lt"/>
              </a:rPr>
              <a:t>CA </a:t>
            </a:r>
            <a:r>
              <a:rPr lang="en-ZA" sz="2400" dirty="0">
                <a:latin typeface="+mj-lt"/>
              </a:rPr>
              <a:t>has been successfully implemented to increase resilience </a:t>
            </a:r>
            <a:r>
              <a:rPr lang="en-ZA" sz="2400" dirty="0" smtClean="0">
                <a:latin typeface="+mj-lt"/>
              </a:rPr>
              <a:t>to impacts </a:t>
            </a:r>
            <a:r>
              <a:rPr lang="en-ZA" sz="2400" dirty="0">
                <a:latin typeface="+mj-lt"/>
              </a:rPr>
              <a:t>of climate change induced drought and increase yields in southern Africa (</a:t>
            </a:r>
            <a:r>
              <a:rPr lang="en-ZA" sz="2400" dirty="0" err="1">
                <a:latin typeface="+mj-lt"/>
              </a:rPr>
              <a:t>Mavesere</a:t>
            </a:r>
            <a:r>
              <a:rPr lang="en-ZA" sz="2400" dirty="0">
                <a:latin typeface="+mj-lt"/>
              </a:rPr>
              <a:t> and </a:t>
            </a:r>
            <a:r>
              <a:rPr lang="en-ZA" sz="2400" dirty="0" err="1">
                <a:latin typeface="+mj-lt"/>
              </a:rPr>
              <a:t>Dzawanda</a:t>
            </a:r>
            <a:r>
              <a:rPr lang="en-ZA" sz="2400" dirty="0">
                <a:latin typeface="+mj-lt"/>
              </a:rPr>
              <a:t>, 2022).  However, it’s been posited that prospects of the widespread adoption of CA are low if CA adoption fails to translate to tangible benefits for farmers in terms of increased food and income security (</a:t>
            </a:r>
            <a:r>
              <a:rPr lang="en-ZA" sz="2400" dirty="0" smtClean="0">
                <a:latin typeface="+mj-lt"/>
              </a:rPr>
              <a:t>Mango </a:t>
            </a:r>
            <a:r>
              <a:rPr lang="en-ZA" sz="2400" i="1" dirty="0" smtClean="0">
                <a:latin typeface="+mj-lt"/>
              </a:rPr>
              <a:t>et al</a:t>
            </a:r>
            <a:r>
              <a:rPr lang="en-ZA" sz="2400" dirty="0" smtClean="0">
                <a:latin typeface="+mj-lt"/>
              </a:rPr>
              <a:t>., 2017</a:t>
            </a:r>
            <a:r>
              <a:rPr lang="en-ZA" sz="2400" dirty="0">
                <a:latin typeface="+mj-lt"/>
              </a:rPr>
              <a:t>). An enabling policy environment is another important determinant of whether CA is adopted and how quickly (</a:t>
            </a:r>
            <a:r>
              <a:rPr lang="en-ZA" sz="2400" dirty="0" smtClean="0">
                <a:latin typeface="+mj-lt"/>
              </a:rPr>
              <a:t>Mkomwa </a:t>
            </a:r>
            <a:r>
              <a:rPr lang="en-ZA" sz="2400" i="1" dirty="0" smtClean="0">
                <a:latin typeface="+mj-lt"/>
              </a:rPr>
              <a:t>et al</a:t>
            </a:r>
            <a:r>
              <a:rPr lang="en-ZA" sz="2400" dirty="0" smtClean="0">
                <a:latin typeface="+mj-lt"/>
              </a:rPr>
              <a:t>., 2017). </a:t>
            </a:r>
            <a:endParaRPr lang="en-US" sz="2400" dirty="0">
              <a:latin typeface="+mj-lt"/>
            </a:endParaRPr>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457437" y="6090936"/>
            <a:ext cx="10093882" cy="566030"/>
          </a:xfrm>
        </p:spPr>
        <p:txBody>
          <a:bodyPr/>
          <a:lstStyle/>
          <a:p>
            <a:r>
              <a:rPr lang="en-ZW" dirty="0" smtClean="0">
                <a:solidFill>
                  <a:srgbClr val="FF0000"/>
                </a:solidFill>
              </a:rPr>
              <a:t>INTRODUCTION</a:t>
            </a:r>
            <a:endParaRPr lang="en-US" dirty="0">
              <a:solidFill>
                <a:srgbClr val="FF0000"/>
              </a:solidFill>
            </a:endParaRP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307077" y="15905526"/>
            <a:ext cx="10096349" cy="558738"/>
          </a:xfrm>
        </p:spPr>
        <p:txBody>
          <a:bodyPr/>
          <a:lstStyle/>
          <a:p>
            <a:r>
              <a:rPr lang="en-ZA" dirty="0" smtClean="0">
                <a:solidFill>
                  <a:srgbClr val="FF0000"/>
                </a:solidFill>
              </a:rPr>
              <a:t>METHODOLOGY</a:t>
            </a:r>
            <a:endParaRPr lang="en-US" dirty="0">
              <a:solidFill>
                <a:srgbClr val="FF0000"/>
              </a:solidFill>
            </a:endParaRP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0742369" y="20312415"/>
            <a:ext cx="10093752" cy="4160677"/>
          </a:xfrm>
        </p:spPr>
        <p:txBody>
          <a:bodyPr/>
          <a:lstStyle/>
          <a:p>
            <a:r>
              <a:rPr lang="en-ZA" sz="2400" dirty="0">
                <a:latin typeface="+mj-lt"/>
              </a:rPr>
              <a:t> </a:t>
            </a:r>
            <a:r>
              <a:rPr lang="en-ZA" sz="2400" dirty="0" smtClean="0">
                <a:latin typeface="+mj-lt"/>
              </a:rPr>
              <a:t>At </a:t>
            </a:r>
            <a:r>
              <a:rPr lang="en-ZA" sz="2400" dirty="0">
                <a:latin typeface="+mj-lt"/>
              </a:rPr>
              <a:t>the regional level, both the SADC CAADP Compact/Regional Agricultural Policy (RAP), and the Regional Agricultural Investment Plan (RAIP) cover CA principles. In 2020, the SADC Regional Indicative Strategic Development Plan (RISDP) 2020–2030 was </a:t>
            </a:r>
            <a:r>
              <a:rPr lang="en-ZA" sz="2400" dirty="0" smtClean="0">
                <a:latin typeface="+mj-lt"/>
              </a:rPr>
              <a:t>approved.</a:t>
            </a:r>
          </a:p>
          <a:p>
            <a:pPr marL="342900" indent="-342900">
              <a:buFont typeface="Arial" panose="020B0604020202020204" pitchFamily="34" charset="0"/>
              <a:buChar char="•"/>
            </a:pPr>
            <a:r>
              <a:rPr lang="en-ZA" sz="2400" dirty="0">
                <a:latin typeface="+mj-lt"/>
              </a:rPr>
              <a:t>Zambia and </a:t>
            </a:r>
            <a:r>
              <a:rPr lang="en-ZA" sz="2400" dirty="0" err="1" smtClean="0">
                <a:latin typeface="+mj-lt"/>
              </a:rPr>
              <a:t>Eswatini</a:t>
            </a:r>
            <a:r>
              <a:rPr lang="en-ZA" sz="2400" dirty="0" smtClean="0">
                <a:latin typeface="+mj-lt"/>
              </a:rPr>
              <a:t> target the promotion of CA through their NAIPs</a:t>
            </a:r>
          </a:p>
          <a:p>
            <a:pPr marL="342900" indent="-342900">
              <a:buFont typeface="Arial" panose="020B0604020202020204" pitchFamily="34" charset="0"/>
              <a:buChar char="•"/>
            </a:pPr>
            <a:r>
              <a:rPr lang="en-ZA" sz="2400" dirty="0" smtClean="0">
                <a:latin typeface="+mj-lt"/>
              </a:rPr>
              <a:t>Key </a:t>
            </a:r>
            <a:r>
              <a:rPr lang="en-ZA" sz="2400" dirty="0">
                <a:latin typeface="+mj-lt"/>
              </a:rPr>
              <a:t>interventions to be implemented to achieve this outcome include CA as one of the measures to help farmers adapt to and, where possible, mitigate climate change effects. Other SADC policy frameworks for sustainable agriculture include the Regional Food and Nutrition Security Strategy (2015-2025) and the Industrialisation Strategy and Roadmap (2015-2063</a:t>
            </a:r>
            <a:r>
              <a:rPr lang="en-ZA" sz="2400" dirty="0" smtClean="0">
                <a:latin typeface="+mj-lt"/>
              </a:rPr>
              <a:t>).</a:t>
            </a:r>
            <a:endParaRPr lang="en-US" sz="2400" dirty="0">
              <a:latin typeface="+mj-lt"/>
            </a:endParaRP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10754064" y="24450669"/>
            <a:ext cx="10090978" cy="566030"/>
          </a:xfrm>
        </p:spPr>
        <p:txBody>
          <a:bodyPr/>
          <a:lstStyle/>
          <a:p>
            <a:r>
              <a:rPr lang="en-ZW" dirty="0" smtClean="0">
                <a:solidFill>
                  <a:srgbClr val="FF0000"/>
                </a:solidFill>
              </a:rPr>
              <a:t>REFERENCES</a:t>
            </a:r>
            <a:endParaRPr lang="en-US" dirty="0">
              <a:solidFill>
                <a:srgbClr val="FF0000"/>
              </a:solidFill>
            </a:endParaRPr>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10750195" y="24885536"/>
            <a:ext cx="10094847" cy="4160677"/>
          </a:xfrm>
        </p:spPr>
        <p:txBody>
          <a:bodyPr/>
          <a:lstStyle/>
          <a:p>
            <a:pPr marL="342900" indent="-342900">
              <a:buFont typeface="Arial" panose="020B0604020202020204" pitchFamily="34" charset="0"/>
              <a:buChar char="•"/>
            </a:pPr>
            <a:r>
              <a:rPr lang="en-US" sz="2400" dirty="0">
                <a:latin typeface="+mj-lt"/>
              </a:rPr>
              <a:t>Mango N, </a:t>
            </a:r>
            <a:r>
              <a:rPr lang="en-US" sz="2400" dirty="0" err="1">
                <a:latin typeface="+mj-lt"/>
              </a:rPr>
              <a:t>Siziba</a:t>
            </a:r>
            <a:r>
              <a:rPr lang="en-US" sz="2400" dirty="0">
                <a:latin typeface="+mj-lt"/>
              </a:rPr>
              <a:t> S, </a:t>
            </a:r>
            <a:r>
              <a:rPr lang="en-US" sz="2400" dirty="0" err="1">
                <a:latin typeface="+mj-lt"/>
              </a:rPr>
              <a:t>Makate</a:t>
            </a:r>
            <a:r>
              <a:rPr lang="en-US" sz="2400" dirty="0">
                <a:latin typeface="+mj-lt"/>
              </a:rPr>
              <a:t> C. (2017) The impact of adoption of conservation agriculture on smallholder farmers’ food security in semi-arid zones of southern Africa. Agriculture &amp; Food Security 6 (1):1–8.</a:t>
            </a:r>
          </a:p>
          <a:p>
            <a:pPr marL="342900" indent="-342900">
              <a:buFont typeface="Arial" panose="020B0604020202020204" pitchFamily="34" charset="0"/>
              <a:buChar char="•"/>
            </a:pPr>
            <a:r>
              <a:rPr lang="en-US" sz="2400" dirty="0" err="1">
                <a:latin typeface="+mj-lt"/>
              </a:rPr>
              <a:t>Mavesere</a:t>
            </a:r>
            <a:r>
              <a:rPr lang="en-US" sz="2400" dirty="0">
                <a:latin typeface="+mj-lt"/>
              </a:rPr>
              <a:t> F and </a:t>
            </a:r>
            <a:r>
              <a:rPr lang="en-US" sz="2400" dirty="0" err="1">
                <a:latin typeface="+mj-lt"/>
              </a:rPr>
              <a:t>Dzawanda</a:t>
            </a:r>
            <a:r>
              <a:rPr lang="en-US" sz="2400" dirty="0">
                <a:latin typeface="+mj-lt"/>
              </a:rPr>
              <a:t>, B. (2022) Effectiveness of </a:t>
            </a:r>
            <a:r>
              <a:rPr lang="en-US" sz="2400" dirty="0" err="1">
                <a:latin typeface="+mj-lt"/>
              </a:rPr>
              <a:t>Pfumvudza</a:t>
            </a:r>
            <a:r>
              <a:rPr lang="en-US" sz="2400" dirty="0">
                <a:latin typeface="+mj-lt"/>
              </a:rPr>
              <a:t> as a resilient strategy against drought impacts in rural communities of Zimbabwe. </a:t>
            </a:r>
            <a:r>
              <a:rPr lang="en-US" sz="2400" dirty="0" err="1">
                <a:latin typeface="+mj-lt"/>
              </a:rPr>
              <a:t>GeoJournal</a:t>
            </a:r>
            <a:r>
              <a:rPr lang="en-US" sz="2400" dirty="0">
                <a:latin typeface="+mj-lt"/>
              </a:rPr>
              <a:t> 28: 1–16.</a:t>
            </a:r>
          </a:p>
          <a:p>
            <a:pPr marL="342900" indent="-342900">
              <a:buFont typeface="Arial" panose="020B0604020202020204" pitchFamily="34" charset="0"/>
              <a:buChar char="•"/>
            </a:pPr>
            <a:r>
              <a:rPr lang="en-US" sz="2400" dirty="0">
                <a:latin typeface="+mj-lt"/>
              </a:rPr>
              <a:t>Mkomwa S, </a:t>
            </a:r>
            <a:r>
              <a:rPr lang="en-US" sz="2400" dirty="0" err="1">
                <a:latin typeface="+mj-lt"/>
              </a:rPr>
              <a:t>Kassam</a:t>
            </a:r>
            <a:r>
              <a:rPr lang="en-US" sz="2400" dirty="0">
                <a:latin typeface="+mj-lt"/>
              </a:rPr>
              <a:t> A H, Friedrich T and Shula R K. (2017) Conservation Agriculture in Africa: An overview. In S. Mkomwa, A. H. </a:t>
            </a:r>
            <a:r>
              <a:rPr lang="en-US" sz="2400" dirty="0" err="1">
                <a:latin typeface="+mj-lt"/>
              </a:rPr>
              <a:t>Kassam</a:t>
            </a:r>
            <a:r>
              <a:rPr lang="en-US" sz="2400" dirty="0">
                <a:latin typeface="+mj-lt"/>
              </a:rPr>
              <a:t>, &amp; T. Friedrich, </a:t>
            </a:r>
            <a:r>
              <a:rPr lang="en-US" sz="2400" dirty="0" smtClean="0">
                <a:latin typeface="+mj-lt"/>
              </a:rPr>
              <a:t>Conservation Agriculture </a:t>
            </a:r>
            <a:r>
              <a:rPr lang="en-US" sz="2400" dirty="0">
                <a:latin typeface="+mj-lt"/>
              </a:rPr>
              <a:t>for Africa: Building resilient farming systems in a changing climate (pp. 1-9</a:t>
            </a:r>
            <a:r>
              <a:rPr lang="en-US" sz="2400" dirty="0" smtClean="0">
                <a:latin typeface="+mj-lt"/>
              </a:rPr>
              <a:t>). London</a:t>
            </a:r>
            <a:r>
              <a:rPr lang="en-US" sz="2400" dirty="0">
                <a:latin typeface="+mj-lt"/>
              </a:rPr>
              <a:t>, UK: CABI</a:t>
            </a:r>
            <a:r>
              <a:rPr lang="en-US" sz="2400" dirty="0" smtClean="0">
                <a:latin typeface="+mj-lt"/>
              </a:rPr>
              <a:t>.</a:t>
            </a:r>
            <a:endParaRPr lang="en-US" dirty="0"/>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10750195" y="29001367"/>
            <a:ext cx="10085926" cy="566030"/>
          </a:xfrm>
        </p:spPr>
        <p:txBody>
          <a:bodyPr/>
          <a:lstStyle/>
          <a:p>
            <a:r>
              <a:rPr lang="en-ZW" dirty="0" smtClean="0">
                <a:solidFill>
                  <a:srgbClr val="FF0000"/>
                </a:solidFill>
              </a:rPr>
              <a:t>AKNOWLEDGEMENT</a:t>
            </a:r>
            <a:endParaRPr lang="en-US" dirty="0">
              <a:solidFill>
                <a:srgbClr val="FF0000"/>
              </a:solidFill>
            </a:endParaRPr>
          </a:p>
        </p:txBody>
      </p:sp>
      <p:sp>
        <p:nvSpPr>
          <p:cNvPr id="36"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1085101" y="29410348"/>
            <a:ext cx="10090978" cy="688957"/>
          </a:xfrm>
        </p:spPr>
        <p:txBody>
          <a:bodyPr/>
          <a:lstStyle/>
          <a:p>
            <a:r>
              <a:rPr lang="en-ZA" sz="2400" dirty="0" smtClean="0">
                <a:latin typeface="+mn-lt"/>
              </a:rPr>
              <a:t>Funding from NORAD for this work is gratefully acknowledged</a:t>
            </a:r>
            <a:endParaRPr lang="en-US" sz="2400" dirty="0">
              <a:latin typeface="+mn-lt"/>
            </a:endParaRPr>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457437" y="26483511"/>
            <a:ext cx="10102728" cy="3791345"/>
          </a:xfrm>
        </p:spPr>
        <p:txBody>
          <a:bodyPr/>
          <a:lstStyle/>
          <a:p>
            <a:pPr marL="342900" indent="-342900">
              <a:buFont typeface="Arial" panose="020B0604020202020204" pitchFamily="34" charset="0"/>
              <a:buChar char="•"/>
            </a:pPr>
            <a:r>
              <a:rPr lang="en-ZA" sz="2400" dirty="0" smtClean="0">
                <a:latin typeface="+mj-lt"/>
              </a:rPr>
              <a:t>An enabling policy </a:t>
            </a:r>
            <a:r>
              <a:rPr lang="en-ZA" sz="2400" dirty="0">
                <a:latin typeface="+mj-lt"/>
              </a:rPr>
              <a:t>and institutional environment is needed to promote </a:t>
            </a:r>
            <a:r>
              <a:rPr lang="en-ZA" sz="2400" dirty="0" smtClean="0">
                <a:latin typeface="+mj-lt"/>
              </a:rPr>
              <a:t>CA</a:t>
            </a:r>
            <a:r>
              <a:rPr lang="en-ZA" sz="2400" dirty="0">
                <a:latin typeface="+mj-lt"/>
              </a:rPr>
              <a:t>. </a:t>
            </a:r>
            <a:endParaRPr lang="en-ZA" sz="2400" dirty="0" smtClean="0">
              <a:latin typeface="+mj-lt"/>
            </a:endParaRPr>
          </a:p>
          <a:p>
            <a:pPr marL="342900" indent="-342900">
              <a:buFont typeface="Arial" panose="020B0604020202020204" pitchFamily="34" charset="0"/>
              <a:buChar char="•"/>
            </a:pPr>
            <a:r>
              <a:rPr lang="en-ZA" sz="2400" dirty="0" smtClean="0">
                <a:latin typeface="+mj-lt"/>
              </a:rPr>
              <a:t>Countries </a:t>
            </a:r>
            <a:r>
              <a:rPr lang="en-ZA" sz="2400" dirty="0">
                <a:latin typeface="+mj-lt"/>
              </a:rPr>
              <a:t>in Southern Africa generally have policies on agriculture and climate change that promote CA. South Africa is the only country with a CA specific policy (Table 1). </a:t>
            </a:r>
            <a:endParaRPr lang="en-ZA" sz="2400" dirty="0" smtClean="0">
              <a:latin typeface="+mj-lt"/>
            </a:endParaRPr>
          </a:p>
          <a:p>
            <a:pPr marL="342900" indent="-342900">
              <a:buFont typeface="Arial" panose="020B0604020202020204" pitchFamily="34" charset="0"/>
              <a:buChar char="•"/>
            </a:pPr>
            <a:r>
              <a:rPr lang="en-ZA" sz="2400" dirty="0" smtClean="0">
                <a:latin typeface="+mj-lt"/>
              </a:rPr>
              <a:t>However</a:t>
            </a:r>
            <a:r>
              <a:rPr lang="en-ZA" sz="2400" dirty="0">
                <a:latin typeface="+mj-lt"/>
              </a:rPr>
              <a:t>, CA principles are well covered in government policies and strategies </a:t>
            </a:r>
            <a:r>
              <a:rPr lang="en-ZA" sz="2400" dirty="0" smtClean="0">
                <a:latin typeface="+mj-lt"/>
              </a:rPr>
              <a:t>across the 10 countries. </a:t>
            </a:r>
            <a:r>
              <a:rPr lang="en-ZA" sz="2400" dirty="0">
                <a:latin typeface="+mj-lt"/>
              </a:rPr>
              <a:t>For example, Zimbabwe’s National Agriculture Policy Framework 2018-2030, the Climate Policy, and the Climate Change Response Strategy seek to promote </a:t>
            </a:r>
            <a:r>
              <a:rPr lang="en-ZA" sz="2400" dirty="0" smtClean="0">
                <a:latin typeface="+mj-lt"/>
              </a:rPr>
              <a:t>climate resilience and sustainable </a:t>
            </a:r>
            <a:r>
              <a:rPr lang="en-ZA" sz="2400" dirty="0">
                <a:latin typeface="+mj-lt"/>
              </a:rPr>
              <a:t>agricultural </a:t>
            </a:r>
            <a:r>
              <a:rPr lang="en-ZA" sz="2400" dirty="0" smtClean="0">
                <a:latin typeface="+mj-lt"/>
              </a:rPr>
              <a:t>development.</a:t>
            </a:r>
            <a:endParaRPr lang="en-US" sz="2400" dirty="0">
              <a:latin typeface="+mj-lt"/>
            </a:endParaRP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930729" y="3941654"/>
            <a:ext cx="20006844" cy="1802114"/>
          </a:xfrm>
        </p:spPr>
        <p:txBody>
          <a:bodyPr>
            <a:normAutofit fontScale="70000" lnSpcReduction="20000"/>
          </a:bodyPr>
          <a:lstStyle/>
          <a:p>
            <a:r>
              <a:rPr lang="en-US" dirty="0"/>
              <a:t>1University of Zimbabwe, Harare, Zimbabwe</a:t>
            </a:r>
          </a:p>
          <a:p>
            <a:r>
              <a:rPr lang="en-US" dirty="0"/>
              <a:t>2FAO Sub Regional Office for Southern Africa, South Africa and Zimbabwe</a:t>
            </a:r>
          </a:p>
          <a:p>
            <a:r>
              <a:rPr lang="en-US" dirty="0"/>
              <a:t>3FANRPAN, Silverton 0127, Pretoria, South Africa</a:t>
            </a:r>
          </a:p>
          <a:p>
            <a:r>
              <a:rPr lang="en-US" dirty="0"/>
              <a:t>Corresponding author: Sina.Luchen@fao.org </a:t>
            </a:r>
          </a:p>
          <a:p>
            <a:endParaRPr lang="en-US"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p:txBody>
          <a:bodyPr>
            <a:normAutofit fontScale="70000" lnSpcReduction="20000"/>
          </a:bodyPr>
          <a:lstStyle/>
          <a:p>
            <a:r>
              <a:rPr lang="en-ZA" dirty="0"/>
              <a:t>Mvumi</a:t>
            </a:r>
            <a:r>
              <a:rPr lang="en-ZA" baseline="30000" dirty="0"/>
              <a:t>1</a:t>
            </a:r>
            <a:r>
              <a:rPr lang="en-ZA" dirty="0"/>
              <a:t> B, </a:t>
            </a:r>
            <a:r>
              <a:rPr lang="en-ZA" b="1" dirty="0"/>
              <a:t>Luchen</a:t>
            </a:r>
            <a:r>
              <a:rPr lang="en-ZA" b="1" baseline="30000" dirty="0"/>
              <a:t>2</a:t>
            </a:r>
            <a:r>
              <a:rPr lang="en-ZA" b="1" dirty="0"/>
              <a:t> S</a:t>
            </a:r>
            <a:r>
              <a:rPr lang="en-ZA" dirty="0"/>
              <a:t>, Mwamakamba</a:t>
            </a:r>
            <a:r>
              <a:rPr lang="en-ZA" baseline="30000" dirty="0"/>
              <a:t>3</a:t>
            </a:r>
            <a:r>
              <a:rPr lang="en-ZA" dirty="0"/>
              <a:t> S, Mashingaidze</a:t>
            </a:r>
            <a:r>
              <a:rPr lang="en-ZA" baseline="30000" dirty="0"/>
              <a:t>3</a:t>
            </a:r>
            <a:r>
              <a:rPr lang="en-ZA" dirty="0"/>
              <a:t> I, Nkanyani</a:t>
            </a:r>
            <a:r>
              <a:rPr lang="en-ZA" baseline="30000" dirty="0"/>
              <a:t>3</a:t>
            </a:r>
            <a:r>
              <a:rPr lang="en-ZA" dirty="0"/>
              <a:t> S, Abang</a:t>
            </a:r>
            <a:r>
              <a:rPr lang="en-ZA" baseline="30000" dirty="0"/>
              <a:t>2</a:t>
            </a:r>
            <a:r>
              <a:rPr lang="en-ZA" dirty="0"/>
              <a:t> MM</a:t>
            </a:r>
            <a:endParaRPr lang="en-US" dirty="0"/>
          </a:p>
          <a:p>
            <a:endParaRPr lang="en-US" dirty="0"/>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8" y="348659"/>
            <a:ext cx="15608232" cy="1431156"/>
          </a:xfrm>
        </p:spPr>
        <p:txBody>
          <a:bodyPr>
            <a:normAutofit fontScale="47500" lnSpcReduction="20000"/>
          </a:bodyPr>
          <a:lstStyle/>
          <a:p>
            <a:r>
              <a:rPr lang="en-ZA" dirty="0">
                <a:solidFill>
                  <a:srgbClr val="FF0000"/>
                </a:solidFill>
              </a:rPr>
              <a:t>Conservation Agriculture Entry Points into Regional and National Development Frameworks in Southern </a:t>
            </a:r>
            <a:r>
              <a:rPr lang="en-ZA" dirty="0" smtClean="0">
                <a:solidFill>
                  <a:srgbClr val="FF0000"/>
                </a:solidFill>
              </a:rPr>
              <a:t>Africa</a:t>
            </a:r>
            <a:endParaRPr lang="en-US" dirty="0">
              <a:solidFill>
                <a:srgbClr val="FF0000"/>
              </a:solidFill>
            </a:endParaRPr>
          </a:p>
        </p:txBody>
      </p:sp>
      <p:sp>
        <p:nvSpPr>
          <p:cNvPr id="2" name="TextBox 1"/>
          <p:cNvSpPr txBox="1"/>
          <p:nvPr/>
        </p:nvSpPr>
        <p:spPr>
          <a:xfrm>
            <a:off x="449463" y="16456833"/>
            <a:ext cx="10102728" cy="6370975"/>
          </a:xfrm>
          <a:prstGeom prst="rect">
            <a:avLst/>
          </a:prstGeom>
          <a:noFill/>
        </p:spPr>
        <p:txBody>
          <a:bodyPr wrap="square" rtlCol="0">
            <a:spAutoFit/>
          </a:bodyPr>
          <a:lstStyle/>
          <a:p>
            <a:r>
              <a:rPr lang="en-US" sz="2400" dirty="0">
                <a:latin typeface="+mj-lt"/>
                <a:cs typeface="Times New Roman" panose="02020603050405020304" pitchFamily="18" charset="0"/>
              </a:rPr>
              <a:t>FANRPAN Nodes in the 10 study </a:t>
            </a:r>
            <a:r>
              <a:rPr lang="en-US" sz="2400" dirty="0" smtClean="0">
                <a:latin typeface="+mj-lt"/>
                <a:cs typeface="Times New Roman" panose="02020603050405020304" pitchFamily="18" charset="0"/>
              </a:rPr>
              <a:t>countries (Table 1), </a:t>
            </a:r>
            <a:r>
              <a:rPr lang="en-US" sz="2400" dirty="0">
                <a:latin typeface="+mj-lt"/>
                <a:cs typeface="Times New Roman" panose="02020603050405020304" pitchFamily="18" charset="0"/>
              </a:rPr>
              <a:t>working with their respective government and FAO CA focal persons, convened national dialogues for relevant stakeholders, including government, policymakers, farmer and civil society </a:t>
            </a:r>
            <a:r>
              <a:rPr lang="en-US" sz="2400" dirty="0" err="1">
                <a:latin typeface="+mj-lt"/>
                <a:cs typeface="Times New Roman" panose="02020603050405020304" pitchFamily="18" charset="0"/>
              </a:rPr>
              <a:t>organisations</a:t>
            </a:r>
            <a:r>
              <a:rPr lang="en-US" sz="2400" dirty="0">
                <a:latin typeface="+mj-lt"/>
                <a:cs typeface="Times New Roman" panose="02020603050405020304" pitchFamily="18" charset="0"/>
              </a:rPr>
              <a:t>, FAO, and NCATFs. The national researchers presented their study findings and recommendations during the meetings for validation by the stakeholders. Most meetings were held virtually, except in </a:t>
            </a:r>
            <a:r>
              <a:rPr lang="en-US" sz="2400" dirty="0" err="1">
                <a:latin typeface="+mj-lt"/>
                <a:cs typeface="Times New Roman" panose="02020603050405020304" pitchFamily="18" charset="0"/>
              </a:rPr>
              <a:t>Eswatini</a:t>
            </a:r>
            <a:r>
              <a:rPr lang="en-US" sz="2400" dirty="0">
                <a:latin typeface="+mj-lt"/>
                <a:cs typeface="Times New Roman" panose="02020603050405020304" pitchFamily="18" charset="0"/>
              </a:rPr>
              <a:t>, Malawi and Namibia, where they were held in person. </a:t>
            </a:r>
          </a:p>
          <a:p>
            <a:endParaRPr lang="en-US" sz="2400" dirty="0">
              <a:latin typeface="+mj-lt"/>
              <a:cs typeface="Times New Roman" panose="02020603050405020304" pitchFamily="18" charset="0"/>
            </a:endParaRPr>
          </a:p>
          <a:p>
            <a:r>
              <a:rPr lang="en-US" sz="2400" dirty="0">
                <a:latin typeface="+mj-lt"/>
                <a:cs typeface="Times New Roman" panose="02020603050405020304" pitchFamily="18" charset="0"/>
              </a:rPr>
              <a:t>The FANRPAN Regional Secretariat convened a Regional CA Dialogue to share the summary of findings and recommendations from the research in the 10 study countries and receive feedback from key regional stakeholders. </a:t>
            </a:r>
            <a:r>
              <a:rPr lang="en-US" sz="2400" dirty="0" smtClean="0">
                <a:latin typeface="+mj-lt"/>
                <a:cs typeface="Times New Roman" panose="02020603050405020304" pitchFamily="18" charset="0"/>
              </a:rPr>
              <a:t>The </a:t>
            </a:r>
            <a:r>
              <a:rPr lang="en-US" sz="2400" dirty="0">
                <a:latin typeface="+mj-lt"/>
                <a:cs typeface="Times New Roman" panose="02020603050405020304" pitchFamily="18" charset="0"/>
              </a:rPr>
              <a:t>feedback from the stakeholders was used to </a:t>
            </a:r>
            <a:r>
              <a:rPr lang="en-US" sz="2400" dirty="0" err="1">
                <a:latin typeface="+mj-lt"/>
                <a:cs typeface="Times New Roman" panose="02020603050405020304" pitchFamily="18" charset="0"/>
              </a:rPr>
              <a:t>finalise</a:t>
            </a:r>
            <a:r>
              <a:rPr lang="en-US" sz="2400" dirty="0">
                <a:latin typeface="+mj-lt"/>
                <a:cs typeface="Times New Roman" panose="02020603050405020304" pitchFamily="18" charset="0"/>
              </a:rPr>
              <a:t> the regional synthesis report and to draft a policy brief based on the research findings and recommendations. The national dialogues and the regional dialogue provided a neutral platform for all stakeholders to deliberate and define CA policy priorities and agree on entry points into regional and national development frameworks in Southern Africa. </a:t>
            </a:r>
          </a:p>
        </p:txBody>
      </p:sp>
      <p:graphicFrame>
        <p:nvGraphicFramePr>
          <p:cNvPr id="3" name="Table 2"/>
          <p:cNvGraphicFramePr>
            <a:graphicFrameLocks noGrp="1"/>
          </p:cNvGraphicFramePr>
          <p:nvPr>
            <p:extLst>
              <p:ext uri="{D42A27DB-BD31-4B8C-83A1-F6EECF244321}">
                <p14:modId xmlns:p14="http://schemas.microsoft.com/office/powerpoint/2010/main" val="2955817094"/>
              </p:ext>
            </p:extLst>
          </p:nvPr>
        </p:nvGraphicFramePr>
        <p:xfrm>
          <a:off x="10742369" y="6991870"/>
          <a:ext cx="10425884" cy="13159566"/>
        </p:xfrm>
        <a:graphic>
          <a:graphicData uri="http://schemas.openxmlformats.org/drawingml/2006/table">
            <a:tbl>
              <a:tblPr firstRow="1" firstCol="1" bandRow="1">
                <a:tableStyleId>{5C22544A-7EE6-4342-B048-85BDC9FD1C3A}</a:tableStyleId>
              </a:tblPr>
              <a:tblGrid>
                <a:gridCol w="1311577">
                  <a:extLst>
                    <a:ext uri="{9D8B030D-6E8A-4147-A177-3AD203B41FA5}">
                      <a16:colId xmlns:a16="http://schemas.microsoft.com/office/drawing/2014/main" val="789789787"/>
                    </a:ext>
                  </a:extLst>
                </a:gridCol>
                <a:gridCol w="909137">
                  <a:extLst>
                    <a:ext uri="{9D8B030D-6E8A-4147-A177-3AD203B41FA5}">
                      <a16:colId xmlns:a16="http://schemas.microsoft.com/office/drawing/2014/main" val="4245907273"/>
                    </a:ext>
                  </a:extLst>
                </a:gridCol>
                <a:gridCol w="1115570">
                  <a:extLst>
                    <a:ext uri="{9D8B030D-6E8A-4147-A177-3AD203B41FA5}">
                      <a16:colId xmlns:a16="http://schemas.microsoft.com/office/drawing/2014/main" val="107416783"/>
                    </a:ext>
                  </a:extLst>
                </a:gridCol>
                <a:gridCol w="7089600">
                  <a:extLst>
                    <a:ext uri="{9D8B030D-6E8A-4147-A177-3AD203B41FA5}">
                      <a16:colId xmlns:a16="http://schemas.microsoft.com/office/drawing/2014/main" val="1116065831"/>
                    </a:ext>
                  </a:extLst>
                </a:gridCol>
              </a:tblGrid>
              <a:tr h="419408">
                <a:tc>
                  <a:txBody>
                    <a:bodyPr/>
                    <a:lstStyle/>
                    <a:p>
                      <a:pPr marL="0" marR="0">
                        <a:spcBef>
                          <a:spcPts val="0"/>
                        </a:spcBef>
                        <a:spcAft>
                          <a:spcPts val="0"/>
                        </a:spcAft>
                      </a:pPr>
                      <a:r>
                        <a:rPr lang="en-US" sz="2200">
                          <a:effectLst/>
                        </a:rPr>
                        <a:t>Country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a:effectLst/>
                        </a:rPr>
                        <a:t>CA Policy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dirty="0">
                          <a:effectLst/>
                        </a:rPr>
                        <a:t>CA </a:t>
                      </a:r>
                      <a:r>
                        <a:rPr lang="en-US" sz="2200" dirty="0" smtClean="0">
                          <a:effectLst/>
                        </a:rPr>
                        <a:t>related policies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a:effectLst/>
                        </a:rPr>
                        <a:t>Relevant National Policies</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extLst>
                  <a:ext uri="{0D108BD9-81ED-4DB2-BD59-A6C34878D82A}">
                    <a16:rowId xmlns:a16="http://schemas.microsoft.com/office/drawing/2014/main" val="1290813912"/>
                  </a:ext>
                </a:extLst>
              </a:tr>
              <a:tr h="629112">
                <a:tc>
                  <a:txBody>
                    <a:bodyPr/>
                    <a:lstStyle/>
                    <a:p>
                      <a:pPr marL="0" marR="0">
                        <a:spcBef>
                          <a:spcPts val="0"/>
                        </a:spcBef>
                        <a:spcAft>
                          <a:spcPts val="0"/>
                        </a:spcAft>
                      </a:pPr>
                      <a:r>
                        <a:rPr lang="en-ZA" sz="2200">
                          <a:effectLst/>
                        </a:rPr>
                        <a:t>Eswatini</a:t>
                      </a:r>
                      <a:endParaRPr lang="en-US" sz="2200">
                        <a:effectLst/>
                      </a:endParaRPr>
                    </a:p>
                    <a:p>
                      <a:pPr marL="0" marR="0">
                        <a:spcBef>
                          <a:spcPts val="0"/>
                        </a:spcBef>
                        <a:spcAft>
                          <a:spcPts val="0"/>
                        </a:spcAft>
                      </a:pPr>
                      <a:r>
                        <a:rPr lang="en-US" sz="2200">
                          <a:effectLst/>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a:effectLst/>
                        </a:rPr>
                        <a:t>No</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a:effectLst/>
                        </a:rPr>
                        <a:t>Yes</a:t>
                      </a:r>
                    </a:p>
                    <a:p>
                      <a:pPr marL="457200" marR="0">
                        <a:spcBef>
                          <a:spcPts val="0"/>
                        </a:spcBef>
                        <a:spcAft>
                          <a:spcPts val="0"/>
                        </a:spcAft>
                      </a:pPr>
                      <a:r>
                        <a:rPr lang="en-GB" sz="2200">
                          <a:effectLst/>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7235" marR="67235" marT="0" marB="0"/>
                </a:tc>
                <a:tc>
                  <a:txBody>
                    <a:bodyPr/>
                    <a:lstStyle/>
                    <a:p>
                      <a:pPr marL="342900" marR="0" lvl="0" indent="-342900">
                        <a:spcBef>
                          <a:spcPts val="0"/>
                        </a:spcBef>
                        <a:spcAft>
                          <a:spcPts val="0"/>
                        </a:spcAft>
                        <a:buFont typeface="Calibri" panose="020F0502020204030204" pitchFamily="34" charset="0"/>
                        <a:buChar char="-"/>
                      </a:pPr>
                      <a:r>
                        <a:rPr lang="en-GB" sz="2200" dirty="0">
                          <a:effectLst/>
                        </a:rPr>
                        <a:t>The Conservation Agriculture Strategy and Action Plan </a:t>
                      </a:r>
                      <a:r>
                        <a:rPr lang="en-GB" sz="2200" dirty="0" smtClean="0">
                          <a:effectLst/>
                        </a:rPr>
                        <a:t>Ministry </a:t>
                      </a:r>
                      <a:r>
                        <a:rPr lang="en-GB" sz="2200" dirty="0">
                          <a:effectLst/>
                        </a:rPr>
                        <a:t>of Agriculture Strategic Plan (2018-2023)</a:t>
                      </a:r>
                      <a:endParaRPr lang="en-US" sz="2200" dirty="0">
                        <a:effectLst/>
                      </a:endParaRPr>
                    </a:p>
                    <a:p>
                      <a:pPr marL="342900" marR="0" lvl="0" indent="-342900">
                        <a:spcBef>
                          <a:spcPts val="0"/>
                        </a:spcBef>
                        <a:spcAft>
                          <a:spcPts val="0"/>
                        </a:spcAft>
                        <a:buFont typeface="Calibri" panose="020F0502020204030204" pitchFamily="34" charset="0"/>
                        <a:buChar char="-"/>
                      </a:pPr>
                      <a:r>
                        <a:rPr lang="en-GB" sz="2200" dirty="0">
                          <a:effectLst/>
                        </a:rPr>
                        <a:t>The Swaziland National Investment Plan (SNAIP</a:t>
                      </a:r>
                      <a:r>
                        <a:rPr lang="en-GB" sz="2200" dirty="0" smtClean="0">
                          <a:effectLst/>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7235" marR="67235" marT="0" marB="0"/>
                </a:tc>
                <a:extLst>
                  <a:ext uri="{0D108BD9-81ED-4DB2-BD59-A6C34878D82A}">
                    <a16:rowId xmlns:a16="http://schemas.microsoft.com/office/drawing/2014/main" val="984778314"/>
                  </a:ext>
                </a:extLst>
              </a:tr>
              <a:tr h="838816">
                <a:tc>
                  <a:txBody>
                    <a:bodyPr/>
                    <a:lstStyle/>
                    <a:p>
                      <a:pPr marL="0" marR="0">
                        <a:spcBef>
                          <a:spcPts val="0"/>
                        </a:spcBef>
                        <a:spcAft>
                          <a:spcPts val="0"/>
                        </a:spcAft>
                      </a:pPr>
                      <a:r>
                        <a:rPr lang="en-US" sz="2200">
                          <a:effectLst/>
                        </a:rPr>
                        <a:t>Lesotho</a:t>
                      </a:r>
                    </a:p>
                    <a:p>
                      <a:pPr marL="0" marR="0">
                        <a:spcBef>
                          <a:spcPts val="0"/>
                        </a:spcBef>
                        <a:spcAft>
                          <a:spcPts val="0"/>
                        </a:spcAft>
                      </a:pPr>
                      <a:r>
                        <a:rPr lang="en-US" sz="2200">
                          <a:effectLst/>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a:effectLst/>
                        </a:rPr>
                        <a:t>No</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a:effectLst/>
                        </a:rPr>
                        <a:t>Yes</a:t>
                      </a:r>
                    </a:p>
                    <a:p>
                      <a:pPr marL="457200" marR="0">
                        <a:spcBef>
                          <a:spcPts val="0"/>
                        </a:spcBef>
                        <a:spcAft>
                          <a:spcPts val="0"/>
                        </a:spcAft>
                      </a:pPr>
                      <a:r>
                        <a:rPr lang="en-GB" sz="2200">
                          <a:effectLst/>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7235" marR="67235" marT="0" marB="0"/>
                </a:tc>
                <a:tc>
                  <a:txBody>
                    <a:bodyPr/>
                    <a:lstStyle/>
                    <a:p>
                      <a:pPr marL="342900" marR="0" lvl="0" indent="-342900">
                        <a:spcBef>
                          <a:spcPts val="0"/>
                        </a:spcBef>
                        <a:spcAft>
                          <a:spcPts val="0"/>
                        </a:spcAft>
                        <a:buFont typeface="Calibri" panose="020F0502020204030204" pitchFamily="34" charset="0"/>
                        <a:buChar char="-"/>
                      </a:pPr>
                      <a:r>
                        <a:rPr lang="en-US" sz="2200" dirty="0">
                          <a:effectLst/>
                        </a:rPr>
                        <a:t>Lesotho Vision 2020 (2004)</a:t>
                      </a:r>
                    </a:p>
                    <a:p>
                      <a:pPr marL="342900" marR="0" lvl="0" indent="-342900">
                        <a:spcBef>
                          <a:spcPts val="0"/>
                        </a:spcBef>
                        <a:spcAft>
                          <a:spcPts val="0"/>
                        </a:spcAft>
                        <a:buFont typeface="Calibri" panose="020F0502020204030204" pitchFamily="34" charset="0"/>
                        <a:buChar char="-"/>
                      </a:pPr>
                      <a:r>
                        <a:rPr lang="en-US" sz="2200" dirty="0">
                          <a:effectLst/>
                        </a:rPr>
                        <a:t>National Adaptation </a:t>
                      </a:r>
                      <a:r>
                        <a:rPr lang="en-US" sz="2200" dirty="0" err="1">
                          <a:effectLst/>
                        </a:rPr>
                        <a:t>Programme</a:t>
                      </a:r>
                      <a:r>
                        <a:rPr lang="en-US" sz="2200" dirty="0">
                          <a:effectLst/>
                        </a:rPr>
                        <a:t> of Action (NAPA) 2004</a:t>
                      </a:r>
                    </a:p>
                    <a:p>
                      <a:pPr marL="342900" marR="0" lvl="0" indent="-342900">
                        <a:spcBef>
                          <a:spcPts val="0"/>
                        </a:spcBef>
                        <a:spcAft>
                          <a:spcPts val="0"/>
                        </a:spcAft>
                        <a:buFont typeface="Calibri" panose="020F0502020204030204" pitchFamily="34" charset="0"/>
                        <a:buChar char="-"/>
                      </a:pPr>
                      <a:r>
                        <a:rPr lang="en-US" sz="2200" dirty="0">
                          <a:effectLst/>
                        </a:rPr>
                        <a:t>Lesotho National Climate Change Policy </a:t>
                      </a:r>
                      <a:r>
                        <a:rPr lang="en-US" sz="2200" dirty="0" smtClean="0">
                          <a:effectLst/>
                        </a:rPr>
                        <a:t>2017-2027</a:t>
                      </a:r>
                      <a:endParaRPr lang="en-US" sz="2200" dirty="0">
                        <a:effectLst/>
                      </a:endParaRPr>
                    </a:p>
                  </a:txBody>
                  <a:tcPr marL="67235" marR="67235" marT="0" marB="0"/>
                </a:tc>
                <a:extLst>
                  <a:ext uri="{0D108BD9-81ED-4DB2-BD59-A6C34878D82A}">
                    <a16:rowId xmlns:a16="http://schemas.microsoft.com/office/drawing/2014/main" val="1767994011"/>
                  </a:ext>
                </a:extLst>
              </a:tr>
              <a:tr h="1736551">
                <a:tc>
                  <a:txBody>
                    <a:bodyPr/>
                    <a:lstStyle/>
                    <a:p>
                      <a:pPr marL="0" marR="0">
                        <a:spcBef>
                          <a:spcPts val="0"/>
                        </a:spcBef>
                        <a:spcAft>
                          <a:spcPts val="0"/>
                        </a:spcAft>
                      </a:pPr>
                      <a:r>
                        <a:rPr lang="en-US" sz="2200" dirty="0">
                          <a:effectLst/>
                        </a:rPr>
                        <a:t>Madagascar</a:t>
                      </a:r>
                    </a:p>
                    <a:p>
                      <a:pPr marL="0" marR="0">
                        <a:spcBef>
                          <a:spcPts val="0"/>
                        </a:spcBef>
                        <a:spcAft>
                          <a:spcPts val="0"/>
                        </a:spcAft>
                      </a:pPr>
                      <a:r>
                        <a:rPr lang="en-US" sz="2200" dirty="0">
                          <a:effectLst/>
                        </a:rPr>
                        <a:t> </a:t>
                      </a:r>
                    </a:p>
                    <a:p>
                      <a:pPr marL="0" marR="0">
                        <a:spcBef>
                          <a:spcPts val="0"/>
                        </a:spcBef>
                        <a:spcAft>
                          <a:spcPts val="0"/>
                        </a:spcAft>
                      </a:pPr>
                      <a:r>
                        <a:rPr lang="en-US" sz="2200" dirty="0">
                          <a:effectLst/>
                        </a:rPr>
                        <a:t> </a:t>
                      </a:r>
                    </a:p>
                    <a:p>
                      <a:pPr marL="0" marR="0">
                        <a:spcBef>
                          <a:spcPts val="0"/>
                        </a:spcBef>
                        <a:spcAft>
                          <a:spcPts val="0"/>
                        </a:spcAft>
                      </a:pPr>
                      <a:r>
                        <a:rPr lang="en-US" sz="2200" dirty="0">
                          <a:effectLst/>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a:effectLst/>
                        </a:rPr>
                        <a:t>No</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dirty="0">
                          <a:effectLst/>
                        </a:rPr>
                        <a:t>Yes</a:t>
                      </a:r>
                    </a:p>
                    <a:p>
                      <a:pPr marL="457200" marR="0">
                        <a:spcBef>
                          <a:spcPts val="0"/>
                        </a:spcBef>
                        <a:spcAft>
                          <a:spcPts val="0"/>
                        </a:spcAft>
                      </a:pPr>
                      <a:r>
                        <a:rPr lang="en-GB" sz="2200" dirty="0">
                          <a:effectLst/>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7235" marR="67235" marT="0" marB="0"/>
                </a:tc>
                <a:tc>
                  <a:txBody>
                    <a:bodyPr/>
                    <a:lstStyle/>
                    <a:p>
                      <a:pPr marL="342900" marR="0" lvl="0" indent="-342900">
                        <a:spcBef>
                          <a:spcPts val="0"/>
                        </a:spcBef>
                        <a:spcAft>
                          <a:spcPts val="0"/>
                        </a:spcAft>
                        <a:buFont typeface="Calibri" panose="020F0502020204030204" pitchFamily="34" charset="0"/>
                        <a:buChar char="-"/>
                      </a:pPr>
                      <a:r>
                        <a:rPr lang="en-US" sz="2200" dirty="0">
                          <a:effectLst/>
                        </a:rPr>
                        <a:t>The Agriculture, Livestock, Fisheries Sector </a:t>
                      </a:r>
                      <a:r>
                        <a:rPr lang="en-US" sz="2200" dirty="0" smtClean="0">
                          <a:effectLst/>
                        </a:rPr>
                        <a:t>Program</a:t>
                      </a:r>
                      <a:endParaRPr lang="en-US" sz="2200" dirty="0">
                        <a:effectLst/>
                      </a:endParaRPr>
                    </a:p>
                    <a:p>
                      <a:pPr marL="342900" marR="0" lvl="0" indent="-342900">
                        <a:spcBef>
                          <a:spcPts val="0"/>
                        </a:spcBef>
                        <a:spcAft>
                          <a:spcPts val="0"/>
                        </a:spcAft>
                        <a:buFont typeface="Calibri" panose="020F0502020204030204" pitchFamily="34" charset="0"/>
                        <a:buChar char="-"/>
                      </a:pPr>
                      <a:r>
                        <a:rPr lang="en-US" sz="2200" dirty="0">
                          <a:effectLst/>
                        </a:rPr>
                        <a:t>Climate Change Adaptation (PANA)</a:t>
                      </a:r>
                    </a:p>
                    <a:p>
                      <a:pPr marL="342900" marR="0" lvl="0" indent="-342900">
                        <a:spcBef>
                          <a:spcPts val="0"/>
                        </a:spcBef>
                        <a:spcAft>
                          <a:spcPts val="0"/>
                        </a:spcAft>
                        <a:buFont typeface="Calibri" panose="020F0502020204030204" pitchFamily="34" charset="0"/>
                        <a:buChar char="-"/>
                      </a:pPr>
                      <a:r>
                        <a:rPr lang="en-US" sz="2200" dirty="0">
                          <a:effectLst/>
                        </a:rPr>
                        <a:t>National REDD + strategy Madagascar</a:t>
                      </a:r>
                    </a:p>
                    <a:p>
                      <a:pPr marL="342900" marR="0" lvl="0" indent="-342900">
                        <a:spcBef>
                          <a:spcPts val="0"/>
                        </a:spcBef>
                        <a:spcAft>
                          <a:spcPts val="0"/>
                        </a:spcAft>
                        <a:buFont typeface="Calibri" panose="020F0502020204030204" pitchFamily="34" charset="0"/>
                        <a:buChar char="-"/>
                      </a:pPr>
                      <a:r>
                        <a:rPr lang="en-US" sz="2200" dirty="0">
                          <a:effectLst/>
                        </a:rPr>
                        <a:t>National Action Plan to Combat Desertification (PANLCD</a:t>
                      </a:r>
                      <a:r>
                        <a:rPr lang="en-US" sz="2200" dirty="0" smtClean="0">
                          <a:effectLst/>
                        </a:rPr>
                        <a:t>)</a:t>
                      </a:r>
                      <a:endParaRPr lang="en-US" sz="2200" dirty="0">
                        <a:effectLst/>
                      </a:endParaRPr>
                    </a:p>
                  </a:txBody>
                  <a:tcPr marL="67235" marR="67235" marT="0" marB="0"/>
                </a:tc>
                <a:extLst>
                  <a:ext uri="{0D108BD9-81ED-4DB2-BD59-A6C34878D82A}">
                    <a16:rowId xmlns:a16="http://schemas.microsoft.com/office/drawing/2014/main" val="4083253860"/>
                  </a:ext>
                </a:extLst>
              </a:tr>
              <a:tr h="1063215">
                <a:tc>
                  <a:txBody>
                    <a:bodyPr/>
                    <a:lstStyle/>
                    <a:p>
                      <a:pPr marL="0" marR="0">
                        <a:spcBef>
                          <a:spcPts val="0"/>
                        </a:spcBef>
                        <a:spcAft>
                          <a:spcPts val="0"/>
                        </a:spcAft>
                      </a:pPr>
                      <a:r>
                        <a:rPr lang="en-US" sz="2200">
                          <a:effectLst/>
                        </a:rPr>
                        <a:t>Malawi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a:effectLst/>
                        </a:rPr>
                        <a:t>No</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a:effectLst/>
                        </a:rPr>
                        <a:t>Yes</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342900" marR="0" lvl="0" indent="-342900">
                        <a:spcBef>
                          <a:spcPts val="0"/>
                        </a:spcBef>
                        <a:spcAft>
                          <a:spcPts val="0"/>
                        </a:spcAft>
                        <a:buFont typeface="Calibri" panose="020F0502020204030204" pitchFamily="34" charset="0"/>
                        <a:buChar char="-"/>
                      </a:pPr>
                      <a:r>
                        <a:rPr lang="en-GB" sz="2200">
                          <a:effectLst/>
                        </a:rPr>
                        <a:t>The National Climate Change Management Policy</a:t>
                      </a:r>
                      <a:endParaRPr lang="en-US" sz="2200">
                        <a:effectLst/>
                      </a:endParaRPr>
                    </a:p>
                    <a:p>
                      <a:pPr marL="342900" marR="0" lvl="0" indent="-342900">
                        <a:spcBef>
                          <a:spcPts val="0"/>
                        </a:spcBef>
                        <a:spcAft>
                          <a:spcPts val="0"/>
                        </a:spcAft>
                        <a:buFont typeface="Calibri" panose="020F0502020204030204" pitchFamily="34" charset="0"/>
                        <a:buChar char="-"/>
                      </a:pPr>
                      <a:r>
                        <a:rPr lang="en-GB" sz="2200">
                          <a:effectLst/>
                        </a:rPr>
                        <a:t>National Agriculture Policy</a:t>
                      </a:r>
                      <a:endParaRPr lang="en-US" sz="2200">
                        <a:effectLst/>
                      </a:endParaRPr>
                    </a:p>
                    <a:p>
                      <a:pPr marL="342900" marR="0" lvl="0" indent="-342900">
                        <a:spcBef>
                          <a:spcPts val="0"/>
                        </a:spcBef>
                        <a:spcAft>
                          <a:spcPts val="0"/>
                        </a:spcAft>
                        <a:buFont typeface="Calibri" panose="020F0502020204030204" pitchFamily="34" charset="0"/>
                        <a:buChar char="-"/>
                      </a:pPr>
                      <a:r>
                        <a:rPr lang="en-GB" sz="2200">
                          <a:effectLst/>
                        </a:rPr>
                        <a:t>National Resilience Strategy</a:t>
                      </a:r>
                      <a:endParaRPr lang="en-US" sz="2200">
                        <a:effectLst/>
                      </a:endParaRPr>
                    </a:p>
                    <a:p>
                      <a:pPr marL="342900" marR="0" lvl="0" indent="-342900">
                        <a:spcBef>
                          <a:spcPts val="0"/>
                        </a:spcBef>
                        <a:spcAft>
                          <a:spcPts val="0"/>
                        </a:spcAft>
                        <a:buFont typeface="Calibri" panose="020F0502020204030204" pitchFamily="34" charset="0"/>
                        <a:buChar char="-"/>
                      </a:pPr>
                      <a:r>
                        <a:rPr lang="en-GB" sz="2200">
                          <a:effectLst/>
                        </a:rPr>
                        <a:t>Malawi Growth and Development Strategy III</a:t>
                      </a:r>
                      <a:endParaRPr lang="en-US" sz="2200">
                        <a:effectLst/>
                      </a:endParaRPr>
                    </a:p>
                    <a:p>
                      <a:pPr marL="342900" marR="0" lvl="0" indent="-342900">
                        <a:lnSpc>
                          <a:spcPct val="107000"/>
                        </a:lnSpc>
                        <a:spcBef>
                          <a:spcPts val="0"/>
                        </a:spcBef>
                        <a:spcAft>
                          <a:spcPts val="800"/>
                        </a:spcAft>
                        <a:buFont typeface="Calibri" panose="020F0502020204030204" pitchFamily="34" charset="0"/>
                        <a:buChar char="-"/>
                      </a:pPr>
                      <a:r>
                        <a:rPr lang="en-GB" sz="2200">
                          <a:effectLst/>
                        </a:rPr>
                        <a:t>Malawi 2063</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7235" marR="67235" marT="0" marB="0"/>
                </a:tc>
                <a:extLst>
                  <a:ext uri="{0D108BD9-81ED-4DB2-BD59-A6C34878D82A}">
                    <a16:rowId xmlns:a16="http://schemas.microsoft.com/office/drawing/2014/main" val="1807242471"/>
                  </a:ext>
                </a:extLst>
              </a:tr>
              <a:tr h="1887335">
                <a:tc>
                  <a:txBody>
                    <a:bodyPr/>
                    <a:lstStyle/>
                    <a:p>
                      <a:pPr marL="0" marR="0">
                        <a:spcBef>
                          <a:spcPts val="0"/>
                        </a:spcBef>
                        <a:spcAft>
                          <a:spcPts val="0"/>
                        </a:spcAft>
                      </a:pPr>
                      <a:r>
                        <a:rPr lang="pt-PT" sz="2200">
                          <a:effectLst/>
                        </a:rPr>
                        <a:t>Mozambique</a:t>
                      </a:r>
                      <a:endParaRPr lang="en-US" sz="2200">
                        <a:effectLst/>
                      </a:endParaRPr>
                    </a:p>
                    <a:p>
                      <a:pPr marL="0" marR="0">
                        <a:spcBef>
                          <a:spcPts val="0"/>
                        </a:spcBef>
                        <a:spcAft>
                          <a:spcPts val="0"/>
                        </a:spcAft>
                      </a:pPr>
                      <a:r>
                        <a:rPr lang="pt-PT" sz="2200">
                          <a:effectLst/>
                        </a:rPr>
                        <a:t> </a:t>
                      </a:r>
                      <a:endParaRPr lang="en-US" sz="2200">
                        <a:effectLst/>
                      </a:endParaRPr>
                    </a:p>
                    <a:p>
                      <a:pPr marL="0" marR="0">
                        <a:spcBef>
                          <a:spcPts val="0"/>
                        </a:spcBef>
                        <a:spcAft>
                          <a:spcPts val="0"/>
                        </a:spcAft>
                      </a:pPr>
                      <a:r>
                        <a:rPr lang="pt-PT" sz="2200">
                          <a:effectLst/>
                        </a:rPr>
                        <a:t> </a:t>
                      </a:r>
                      <a:endParaRPr lang="en-US" sz="2200">
                        <a:effectLst/>
                      </a:endParaRPr>
                    </a:p>
                    <a:p>
                      <a:pPr marL="0" marR="0">
                        <a:spcBef>
                          <a:spcPts val="0"/>
                        </a:spcBef>
                        <a:spcAft>
                          <a:spcPts val="0"/>
                        </a:spcAft>
                      </a:pPr>
                      <a:r>
                        <a:rPr lang="en-US" sz="2200">
                          <a:effectLst/>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a:effectLst/>
                        </a:rPr>
                        <a:t>No</a:t>
                      </a:r>
                    </a:p>
                    <a:p>
                      <a:pPr marL="228600" marR="0">
                        <a:spcBef>
                          <a:spcPts val="0"/>
                        </a:spcBef>
                        <a:spcAft>
                          <a:spcPts val="0"/>
                        </a:spcAft>
                      </a:pPr>
                      <a:r>
                        <a:rPr lang="en-GB" sz="2200">
                          <a:effectLst/>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a:effectLst/>
                        </a:rPr>
                        <a:t>Yes</a:t>
                      </a:r>
                    </a:p>
                    <a:p>
                      <a:pPr marL="457200" marR="0">
                        <a:spcBef>
                          <a:spcPts val="0"/>
                        </a:spcBef>
                        <a:spcAft>
                          <a:spcPts val="0"/>
                        </a:spcAft>
                      </a:pPr>
                      <a:r>
                        <a:rPr lang="en-US" sz="2200">
                          <a:effectLst/>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342900" marR="0" lvl="0" indent="-342900">
                        <a:spcBef>
                          <a:spcPts val="0"/>
                        </a:spcBef>
                        <a:spcAft>
                          <a:spcPts val="0"/>
                        </a:spcAft>
                        <a:buFont typeface="Calibri" panose="020F0502020204030204" pitchFamily="34" charset="0"/>
                        <a:buChar char="-"/>
                      </a:pPr>
                      <a:r>
                        <a:rPr lang="en-GB" sz="2200" dirty="0">
                          <a:effectLst/>
                        </a:rPr>
                        <a:t>Agriculture Policy and Implementation </a:t>
                      </a:r>
                      <a:r>
                        <a:rPr lang="en-GB" sz="2200" dirty="0" smtClean="0">
                          <a:effectLst/>
                        </a:rPr>
                        <a:t>Strategy</a:t>
                      </a:r>
                      <a:endParaRPr lang="en-US" sz="2200" dirty="0">
                        <a:effectLst/>
                      </a:endParaRPr>
                    </a:p>
                    <a:p>
                      <a:pPr marL="342900" marR="0" lvl="0" indent="-342900">
                        <a:spcBef>
                          <a:spcPts val="0"/>
                        </a:spcBef>
                        <a:spcAft>
                          <a:spcPts val="0"/>
                        </a:spcAft>
                        <a:buFont typeface="Calibri" panose="020F0502020204030204" pitchFamily="34" charset="0"/>
                        <a:buChar char="-"/>
                      </a:pPr>
                      <a:r>
                        <a:rPr lang="en-GB" sz="2200" dirty="0">
                          <a:effectLst/>
                        </a:rPr>
                        <a:t>Action Plan for Poverty Reduction (PARPA)</a:t>
                      </a:r>
                      <a:endParaRPr lang="en-US" sz="2200" dirty="0">
                        <a:effectLst/>
                      </a:endParaRPr>
                    </a:p>
                    <a:p>
                      <a:pPr marL="342900" marR="0" lvl="0" indent="-342900">
                        <a:spcBef>
                          <a:spcPts val="0"/>
                        </a:spcBef>
                        <a:spcAft>
                          <a:spcPts val="0"/>
                        </a:spcAft>
                        <a:buFont typeface="Calibri" panose="020F0502020204030204" pitchFamily="34" charset="0"/>
                        <a:buChar char="-"/>
                      </a:pPr>
                      <a:r>
                        <a:rPr lang="en-GB" sz="2200" dirty="0">
                          <a:effectLst/>
                        </a:rPr>
                        <a:t>Green Revolution Strategy (ERV)</a:t>
                      </a:r>
                      <a:endParaRPr lang="en-US" sz="2200" dirty="0">
                        <a:effectLst/>
                      </a:endParaRPr>
                    </a:p>
                    <a:p>
                      <a:pPr marL="342900" marR="0" lvl="0" indent="-342900">
                        <a:spcBef>
                          <a:spcPts val="0"/>
                        </a:spcBef>
                        <a:spcAft>
                          <a:spcPts val="0"/>
                        </a:spcAft>
                        <a:buFont typeface="Calibri" panose="020F0502020204030204" pitchFamily="34" charset="0"/>
                        <a:buChar char="-"/>
                      </a:pPr>
                      <a:r>
                        <a:rPr lang="en-GB" sz="2200" dirty="0">
                          <a:effectLst/>
                        </a:rPr>
                        <a:t>Action Plan for Food Production (PAPA)</a:t>
                      </a:r>
                      <a:endParaRPr lang="en-US" sz="2200" dirty="0">
                        <a:effectLst/>
                      </a:endParaRPr>
                    </a:p>
                    <a:p>
                      <a:pPr marL="342900" marR="0" lvl="0" indent="-342900">
                        <a:spcBef>
                          <a:spcPts val="0"/>
                        </a:spcBef>
                        <a:spcAft>
                          <a:spcPts val="0"/>
                        </a:spcAft>
                        <a:buFont typeface="Calibri" panose="020F0502020204030204" pitchFamily="34" charset="0"/>
                        <a:buChar char="-"/>
                      </a:pPr>
                      <a:r>
                        <a:rPr lang="en-GB" sz="2200" dirty="0">
                          <a:effectLst/>
                        </a:rPr>
                        <a:t>Rural Development Strategy (EDR)</a:t>
                      </a:r>
                      <a:endParaRPr lang="en-US" sz="2200" dirty="0">
                        <a:effectLst/>
                      </a:endParaRPr>
                    </a:p>
                    <a:p>
                      <a:pPr marL="342900" marR="0" lvl="0" indent="-342900">
                        <a:spcBef>
                          <a:spcPts val="0"/>
                        </a:spcBef>
                        <a:spcAft>
                          <a:spcPts val="0"/>
                        </a:spcAft>
                        <a:buFont typeface="Calibri" panose="020F0502020204030204" pitchFamily="34" charset="0"/>
                        <a:buChar char="-"/>
                      </a:pPr>
                      <a:r>
                        <a:rPr lang="en-GB" sz="2200" dirty="0">
                          <a:effectLst/>
                        </a:rPr>
                        <a:t>National Investment Plan for the Agricultural </a:t>
                      </a:r>
                      <a:r>
                        <a:rPr lang="en-GB" sz="2200" dirty="0" smtClean="0">
                          <a:effectLst/>
                        </a:rPr>
                        <a:t>Sector</a:t>
                      </a:r>
                    </a:p>
                    <a:p>
                      <a:pPr marL="342900" marR="0" lvl="0" indent="-342900">
                        <a:spcBef>
                          <a:spcPts val="0"/>
                        </a:spcBef>
                        <a:spcAft>
                          <a:spcPts val="0"/>
                        </a:spcAft>
                        <a:buFont typeface="Calibri" panose="020F0502020204030204" pitchFamily="34" charset="0"/>
                        <a:buChar char="-"/>
                      </a:pPr>
                      <a:r>
                        <a:rPr lang="en-GB" sz="2200" dirty="0" smtClean="0">
                          <a:effectLst/>
                        </a:rPr>
                        <a:t>Food </a:t>
                      </a:r>
                      <a:r>
                        <a:rPr lang="en-GB" sz="2200" dirty="0">
                          <a:effectLst/>
                        </a:rPr>
                        <a:t>and Nutrition Security Strategy (ESAN II)</a:t>
                      </a:r>
                      <a:endParaRPr lang="en-US" sz="2200" dirty="0">
                        <a:effectLst/>
                      </a:endParaRPr>
                    </a:p>
                    <a:p>
                      <a:pPr marL="342900" marR="0" lvl="0" indent="-342900">
                        <a:spcBef>
                          <a:spcPts val="0"/>
                        </a:spcBef>
                        <a:spcAft>
                          <a:spcPts val="0"/>
                        </a:spcAft>
                        <a:buFont typeface="Calibri" panose="020F0502020204030204" pitchFamily="34" charset="0"/>
                        <a:buChar char="-"/>
                      </a:pPr>
                      <a:r>
                        <a:rPr lang="en-GB" sz="2200" dirty="0">
                          <a:effectLst/>
                        </a:rPr>
                        <a:t>Multi-sectoral Action Plan for the Reduction of Chronic Malnutrition in Mozambique (PAMRDC) 2010-2020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7235" marR="67235" marT="0" marB="0"/>
                </a:tc>
                <a:extLst>
                  <a:ext uri="{0D108BD9-81ED-4DB2-BD59-A6C34878D82A}">
                    <a16:rowId xmlns:a16="http://schemas.microsoft.com/office/drawing/2014/main" val="3406227625"/>
                  </a:ext>
                </a:extLst>
              </a:tr>
              <a:tr h="419408">
                <a:tc>
                  <a:txBody>
                    <a:bodyPr/>
                    <a:lstStyle/>
                    <a:p>
                      <a:pPr marL="0" marR="0">
                        <a:spcBef>
                          <a:spcPts val="0"/>
                        </a:spcBef>
                        <a:spcAft>
                          <a:spcPts val="0"/>
                        </a:spcAft>
                      </a:pPr>
                      <a:r>
                        <a:rPr lang="en-US" sz="2200">
                          <a:effectLst/>
                        </a:rPr>
                        <a:t>Namibia</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a:effectLst/>
                        </a:rPr>
                        <a:t>No</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a:effectLst/>
                        </a:rPr>
                        <a:t>Yes</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342900" marR="0" lvl="0" indent="-342900">
                        <a:spcBef>
                          <a:spcPts val="0"/>
                        </a:spcBef>
                        <a:spcAft>
                          <a:spcPts val="0"/>
                        </a:spcAft>
                        <a:buFont typeface="Calibri" panose="020F0502020204030204" pitchFamily="34" charset="0"/>
                        <a:buChar char="-"/>
                      </a:pPr>
                      <a:r>
                        <a:rPr lang="en-GB" sz="2200">
                          <a:effectLst/>
                        </a:rPr>
                        <a:t>Namibia Vision 2030</a:t>
                      </a:r>
                      <a:endParaRPr lang="en-US" sz="2200">
                        <a:effectLst/>
                      </a:endParaRPr>
                    </a:p>
                    <a:p>
                      <a:pPr marL="342900" marR="0" lvl="0" indent="-342900">
                        <a:spcBef>
                          <a:spcPts val="0"/>
                        </a:spcBef>
                        <a:spcAft>
                          <a:spcPts val="0"/>
                        </a:spcAft>
                        <a:buFont typeface="Calibri" panose="020F0502020204030204" pitchFamily="34" charset="0"/>
                        <a:buChar char="-"/>
                      </a:pPr>
                      <a:r>
                        <a:rPr lang="en-US" sz="2200">
                          <a:effectLst/>
                        </a:rPr>
                        <a:t>The Fourth National Development Programme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7235" marR="67235" marT="0" marB="0"/>
                </a:tc>
                <a:extLst>
                  <a:ext uri="{0D108BD9-81ED-4DB2-BD59-A6C34878D82A}">
                    <a16:rowId xmlns:a16="http://schemas.microsoft.com/office/drawing/2014/main" val="2013575541"/>
                  </a:ext>
                </a:extLst>
              </a:tr>
              <a:tr h="419408">
                <a:tc>
                  <a:txBody>
                    <a:bodyPr/>
                    <a:lstStyle/>
                    <a:p>
                      <a:pPr marL="0" marR="0">
                        <a:spcBef>
                          <a:spcPts val="0"/>
                        </a:spcBef>
                        <a:spcAft>
                          <a:spcPts val="0"/>
                        </a:spcAft>
                      </a:pPr>
                      <a:r>
                        <a:rPr lang="en-US" sz="2200">
                          <a:effectLst/>
                        </a:rPr>
                        <a:t>South Africa</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a:effectLst/>
                        </a:rPr>
                        <a:t>Yes</a:t>
                      </a:r>
                    </a:p>
                    <a:p>
                      <a:pPr marL="342900" marR="0" lvl="0" indent="-342900">
                        <a:spcBef>
                          <a:spcPts val="0"/>
                        </a:spcBef>
                        <a:spcAft>
                          <a:spcPts val="0"/>
                        </a:spcAft>
                        <a:buFont typeface="Calibri" panose="020F0502020204030204" pitchFamily="34" charset="0"/>
                        <a:buChar char="-"/>
                      </a:pPr>
                      <a:r>
                        <a:rPr lang="en-GB" sz="2200">
                          <a:effectLst/>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a:effectLst/>
                        </a:rPr>
                        <a:t>Yes</a:t>
                      </a:r>
                    </a:p>
                    <a:p>
                      <a:pPr marL="457200" marR="0">
                        <a:spcBef>
                          <a:spcPts val="0"/>
                        </a:spcBef>
                        <a:spcAft>
                          <a:spcPts val="0"/>
                        </a:spcAft>
                      </a:pPr>
                      <a:r>
                        <a:rPr lang="en-GB" sz="2200">
                          <a:effectLst/>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7235" marR="67235" marT="0" marB="0"/>
                </a:tc>
                <a:tc>
                  <a:txBody>
                    <a:bodyPr/>
                    <a:lstStyle/>
                    <a:p>
                      <a:pPr marL="342900" marR="0" lvl="0" indent="-342900">
                        <a:spcBef>
                          <a:spcPts val="0"/>
                        </a:spcBef>
                        <a:spcAft>
                          <a:spcPts val="0"/>
                        </a:spcAft>
                        <a:buFont typeface="Calibri" panose="020F0502020204030204" pitchFamily="34" charset="0"/>
                        <a:buChar char="-"/>
                      </a:pPr>
                      <a:r>
                        <a:rPr lang="en-GB" sz="2200">
                          <a:effectLst/>
                        </a:rPr>
                        <a:t>The Draft Conservation Agriculture Policy (2017)</a:t>
                      </a:r>
                      <a:endParaRPr lang="en-US" sz="2200">
                        <a:effectLst/>
                      </a:endParaRPr>
                    </a:p>
                    <a:p>
                      <a:pPr marL="342900" marR="0" lvl="0" indent="-342900">
                        <a:spcBef>
                          <a:spcPts val="0"/>
                        </a:spcBef>
                        <a:spcAft>
                          <a:spcPts val="0"/>
                        </a:spcAft>
                        <a:buFont typeface="Calibri" panose="020F0502020204030204" pitchFamily="34" charset="0"/>
                        <a:buChar char="-"/>
                      </a:pPr>
                      <a:r>
                        <a:rPr lang="en-US" sz="2200">
                          <a:effectLst/>
                        </a:rPr>
                        <a:t>South Africa National Environmental Management Act 107 of 1998</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7235" marR="67235" marT="0" marB="0"/>
                </a:tc>
                <a:extLst>
                  <a:ext uri="{0D108BD9-81ED-4DB2-BD59-A6C34878D82A}">
                    <a16:rowId xmlns:a16="http://schemas.microsoft.com/office/drawing/2014/main" val="865901795"/>
                  </a:ext>
                </a:extLst>
              </a:tr>
              <a:tr h="433768">
                <a:tc>
                  <a:txBody>
                    <a:bodyPr/>
                    <a:lstStyle/>
                    <a:p>
                      <a:pPr marL="0" marR="0">
                        <a:spcBef>
                          <a:spcPts val="0"/>
                        </a:spcBef>
                        <a:spcAft>
                          <a:spcPts val="0"/>
                        </a:spcAft>
                      </a:pPr>
                      <a:r>
                        <a:rPr lang="en-US" sz="2200">
                          <a:effectLst/>
                        </a:rPr>
                        <a:t>Tanzania</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a:effectLst/>
                        </a:rPr>
                        <a:t>No</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dirty="0">
                          <a:effectLst/>
                        </a:rPr>
                        <a:t>Yes</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342900" marR="0" lvl="0" indent="-342900">
                        <a:spcBef>
                          <a:spcPts val="0"/>
                        </a:spcBef>
                        <a:spcAft>
                          <a:spcPts val="0"/>
                        </a:spcAft>
                        <a:buFont typeface="Calibri" panose="020F0502020204030204" pitchFamily="34" charset="0"/>
                        <a:buChar char="-"/>
                      </a:pPr>
                      <a:r>
                        <a:rPr lang="en-GB" sz="2200" dirty="0">
                          <a:effectLst/>
                        </a:rPr>
                        <a:t>Agriculture Sector Development Programme phase II (2017/18-2027/28)</a:t>
                      </a:r>
                      <a:endParaRPr lang="en-US" sz="2200" dirty="0">
                        <a:effectLst/>
                      </a:endParaRPr>
                    </a:p>
                    <a:p>
                      <a:pPr marL="342900" marR="0" lvl="0" indent="-342900">
                        <a:spcBef>
                          <a:spcPts val="0"/>
                        </a:spcBef>
                        <a:spcAft>
                          <a:spcPts val="0"/>
                        </a:spcAft>
                        <a:buFont typeface="Calibri" panose="020F0502020204030204" pitchFamily="34" charset="0"/>
                        <a:buChar char="-"/>
                      </a:pPr>
                      <a:r>
                        <a:rPr lang="en-GB" sz="2200" dirty="0">
                          <a:effectLst/>
                        </a:rPr>
                        <a:t>National Agriculture Climate Resilient Plan (2014-2019)</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7235" marR="67235" marT="0" marB="0"/>
                </a:tc>
                <a:extLst>
                  <a:ext uri="{0D108BD9-81ED-4DB2-BD59-A6C34878D82A}">
                    <a16:rowId xmlns:a16="http://schemas.microsoft.com/office/drawing/2014/main" val="3066771507"/>
                  </a:ext>
                </a:extLst>
              </a:tr>
              <a:tr h="629112">
                <a:tc>
                  <a:txBody>
                    <a:bodyPr/>
                    <a:lstStyle/>
                    <a:p>
                      <a:pPr marL="0" marR="0">
                        <a:spcBef>
                          <a:spcPts val="0"/>
                        </a:spcBef>
                        <a:spcAft>
                          <a:spcPts val="0"/>
                        </a:spcAft>
                      </a:pPr>
                      <a:r>
                        <a:rPr lang="en-US" sz="2200" dirty="0">
                          <a:effectLst/>
                        </a:rPr>
                        <a:t>Zambia</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a:effectLst/>
                        </a:rPr>
                        <a:t>No</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0" marR="0">
                        <a:spcBef>
                          <a:spcPts val="0"/>
                        </a:spcBef>
                        <a:spcAft>
                          <a:spcPts val="0"/>
                        </a:spcAft>
                      </a:pPr>
                      <a:r>
                        <a:rPr lang="en-US" sz="2200">
                          <a:effectLst/>
                        </a:rPr>
                        <a:t>Yes</a:t>
                      </a:r>
                    </a:p>
                    <a:p>
                      <a:pPr marL="457200" marR="0">
                        <a:spcBef>
                          <a:spcPts val="0"/>
                        </a:spcBef>
                        <a:spcAft>
                          <a:spcPts val="0"/>
                        </a:spcAft>
                      </a:pPr>
                      <a:r>
                        <a:rPr lang="en-GB" sz="2200">
                          <a:effectLst/>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7235" marR="67235" marT="0" marB="0"/>
                </a:tc>
                <a:tc>
                  <a:txBody>
                    <a:bodyPr/>
                    <a:lstStyle/>
                    <a:p>
                      <a:pPr marL="342900" marR="0" lvl="0" indent="-342900">
                        <a:spcBef>
                          <a:spcPts val="0"/>
                        </a:spcBef>
                        <a:spcAft>
                          <a:spcPts val="0"/>
                        </a:spcAft>
                        <a:buFont typeface="Calibri" panose="020F0502020204030204" pitchFamily="34" charset="0"/>
                        <a:buChar char="-"/>
                      </a:pPr>
                      <a:r>
                        <a:rPr lang="en-GB" sz="2200" dirty="0">
                          <a:effectLst/>
                        </a:rPr>
                        <a:t>The National Agricultural Investment Programme (NAIP</a:t>
                      </a:r>
                      <a:r>
                        <a:rPr lang="en-GB" sz="2200" dirty="0" smtClean="0">
                          <a:effectLst/>
                        </a:rPr>
                        <a:t>)</a:t>
                      </a:r>
                      <a:endParaRPr lang="en-US" sz="2200" dirty="0">
                        <a:effectLst/>
                      </a:endParaRPr>
                    </a:p>
                    <a:p>
                      <a:pPr marL="342900" marR="0" lvl="0" indent="-342900">
                        <a:spcBef>
                          <a:spcPts val="0"/>
                        </a:spcBef>
                        <a:spcAft>
                          <a:spcPts val="0"/>
                        </a:spcAft>
                        <a:buFont typeface="Calibri" panose="020F0502020204030204" pitchFamily="34" charset="0"/>
                        <a:buChar char="-"/>
                      </a:pPr>
                      <a:r>
                        <a:rPr lang="en-GB" sz="2200" dirty="0">
                          <a:effectLst/>
                        </a:rPr>
                        <a:t>National climate change response strategy (2010)</a:t>
                      </a:r>
                      <a:endParaRPr lang="en-US" sz="2200" dirty="0">
                        <a:effectLst/>
                      </a:endParaRPr>
                    </a:p>
                    <a:p>
                      <a:pPr marL="342900" marR="0" lvl="0" indent="-342900">
                        <a:spcBef>
                          <a:spcPts val="0"/>
                        </a:spcBef>
                        <a:spcAft>
                          <a:spcPts val="0"/>
                        </a:spcAft>
                        <a:buFont typeface="Calibri" panose="020F0502020204030204" pitchFamily="34" charset="0"/>
                        <a:buChar char="-"/>
                      </a:pPr>
                      <a:r>
                        <a:rPr lang="en-US" sz="2200" dirty="0">
                          <a:effectLst/>
                        </a:rPr>
                        <a:t>Vision 2030</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235" marR="67235" marT="0" marB="0"/>
                </a:tc>
                <a:extLst>
                  <a:ext uri="{0D108BD9-81ED-4DB2-BD59-A6C34878D82A}">
                    <a16:rowId xmlns:a16="http://schemas.microsoft.com/office/drawing/2014/main" val="3402817746"/>
                  </a:ext>
                </a:extLst>
              </a:tr>
            </a:tbl>
          </a:graphicData>
        </a:graphic>
      </p:graphicFrame>
      <p:sp>
        <p:nvSpPr>
          <p:cNvPr id="17" name="Text Placeholder 28">
            <a:extLst>
              <a:ext uri="{FF2B5EF4-FFF2-40B4-BE49-F238E27FC236}">
                <a16:creationId xmlns:a16="http://schemas.microsoft.com/office/drawing/2014/main" id="{FCB797DF-A438-244B-B34C-CCF348A4370E}"/>
              </a:ext>
            </a:extLst>
          </p:cNvPr>
          <p:cNvSpPr txBox="1">
            <a:spLocks/>
          </p:cNvSpPr>
          <p:nvPr/>
        </p:nvSpPr>
        <p:spPr>
          <a:xfrm>
            <a:off x="267407" y="26200496"/>
            <a:ext cx="10093882" cy="566030"/>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ZW" dirty="0" smtClean="0">
                <a:solidFill>
                  <a:srgbClr val="FF0000"/>
                </a:solidFill>
              </a:rPr>
              <a:t>RESULTS</a:t>
            </a:r>
            <a:endParaRPr lang="en-US"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71" y="9918127"/>
            <a:ext cx="6053677" cy="4540258"/>
          </a:xfrm>
          <a:prstGeom prst="rect">
            <a:avLst/>
          </a:prstGeom>
        </p:spPr>
      </p:pic>
      <p:sp>
        <p:nvSpPr>
          <p:cNvPr id="5" name="TextBox 4"/>
          <p:cNvSpPr txBox="1"/>
          <p:nvPr/>
        </p:nvSpPr>
        <p:spPr>
          <a:xfrm>
            <a:off x="6593979" y="9556579"/>
            <a:ext cx="4023871" cy="4462760"/>
          </a:xfrm>
          <a:prstGeom prst="rect">
            <a:avLst/>
          </a:prstGeom>
          <a:noFill/>
        </p:spPr>
        <p:txBody>
          <a:bodyPr wrap="square" rtlCol="0">
            <a:spAutoFit/>
          </a:bodyPr>
          <a:lstStyle/>
          <a:p>
            <a:endParaRPr lang="en-US" sz="2000" dirty="0">
              <a:latin typeface="Times New Roman" panose="02020603050405020304" pitchFamily="18" charset="0"/>
              <a:cs typeface="Times New Roman" panose="02020603050405020304" pitchFamily="18" charset="0"/>
            </a:endParaRPr>
          </a:p>
          <a:p>
            <a:r>
              <a:rPr lang="en-US" sz="2400" dirty="0">
                <a:cs typeface="Times New Roman" panose="02020603050405020304" pitchFamily="18" charset="0"/>
              </a:rPr>
              <a:t>As part of its broader </a:t>
            </a:r>
            <a:r>
              <a:rPr lang="en-US" sz="2400" dirty="0" err="1">
                <a:cs typeface="Times New Roman" panose="02020603050405020304" pitchFamily="18" charset="0"/>
              </a:rPr>
              <a:t>programme</a:t>
            </a:r>
            <a:r>
              <a:rPr lang="en-US" sz="2400" dirty="0">
                <a:cs typeface="Times New Roman" panose="02020603050405020304" pitchFamily="18" charset="0"/>
              </a:rPr>
              <a:t> on CA, the FAO Sub-regional Office for Southern Africa commissioned the Food, Agriculture and Natural Resources Policy Analysis Network (FANRPAN) to map and synthesize CA entry points into regional and national development frameworks</a:t>
            </a:r>
            <a:r>
              <a:rPr lang="en-US" sz="2400" dirty="0" smtClean="0">
                <a:cs typeface="Times New Roman" panose="02020603050405020304" pitchFamily="18" charset="0"/>
              </a:rPr>
              <a:t>.. </a:t>
            </a:r>
            <a:endParaRPr lang="en-US" sz="2400" dirty="0">
              <a:cs typeface="Times New Roman" panose="02020603050405020304" pitchFamily="18" charset="0"/>
            </a:endParaRPr>
          </a:p>
        </p:txBody>
      </p:sp>
      <p:sp>
        <p:nvSpPr>
          <p:cNvPr id="6" name="TextBox 5"/>
          <p:cNvSpPr txBox="1"/>
          <p:nvPr/>
        </p:nvSpPr>
        <p:spPr>
          <a:xfrm>
            <a:off x="449463" y="14660739"/>
            <a:ext cx="9811578" cy="1200329"/>
          </a:xfrm>
          <a:prstGeom prst="rect">
            <a:avLst/>
          </a:prstGeom>
          <a:noFill/>
        </p:spPr>
        <p:txBody>
          <a:bodyPr wrap="square" rtlCol="0">
            <a:spAutoFit/>
          </a:bodyPr>
          <a:lstStyle/>
          <a:p>
            <a:r>
              <a:rPr lang="en-US" sz="2400" dirty="0">
                <a:cs typeface="Times New Roman" panose="02020603050405020304" pitchFamily="18" charset="0"/>
              </a:rPr>
              <a:t>The study also sought to highlight existing gaps and opportunities for alignment of CA with SDGs, regional and national development frameworks and policies</a:t>
            </a:r>
          </a:p>
        </p:txBody>
      </p:sp>
      <p:pic>
        <p:nvPicPr>
          <p:cNvPr id="21" name="Picture 20" descr="Group Phot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581" y="22827808"/>
            <a:ext cx="9611340" cy="3379355"/>
          </a:xfrm>
          <a:prstGeom prst="rect">
            <a:avLst/>
          </a:prstGeom>
          <a:noFill/>
          <a:ln>
            <a:noFill/>
          </a:ln>
        </p:spPr>
      </p:pic>
      <p:sp>
        <p:nvSpPr>
          <p:cNvPr id="7" name="TextBox 6"/>
          <p:cNvSpPr txBox="1"/>
          <p:nvPr/>
        </p:nvSpPr>
        <p:spPr>
          <a:xfrm flipH="1">
            <a:off x="10625676" y="6524359"/>
            <a:ext cx="10550403" cy="461665"/>
          </a:xfrm>
          <a:prstGeom prst="rect">
            <a:avLst/>
          </a:prstGeom>
          <a:noFill/>
        </p:spPr>
        <p:txBody>
          <a:bodyPr wrap="square" rtlCol="0">
            <a:spAutoFit/>
          </a:bodyPr>
          <a:lstStyle/>
          <a:p>
            <a:r>
              <a:rPr lang="en-US" sz="2400" dirty="0">
                <a:latin typeface="+mj-lt"/>
                <a:cs typeface="Times New Roman" panose="02020603050405020304" pitchFamily="18" charset="0"/>
              </a:rPr>
              <a:t>Table 1: </a:t>
            </a:r>
            <a:r>
              <a:rPr lang="en-US" sz="2400" dirty="0" smtClean="0">
                <a:latin typeface="+mj-lt"/>
                <a:cs typeface="Times New Roman" panose="02020603050405020304" pitchFamily="18" charset="0"/>
              </a:rPr>
              <a:t>CA </a:t>
            </a:r>
            <a:r>
              <a:rPr lang="en-US" sz="2400" dirty="0">
                <a:latin typeface="+mj-lt"/>
                <a:cs typeface="Times New Roman" panose="02020603050405020304" pitchFamily="18" charset="0"/>
              </a:rPr>
              <a:t>and CA </a:t>
            </a:r>
            <a:r>
              <a:rPr lang="en-US" sz="2400" dirty="0" smtClean="0">
                <a:latin typeface="+mj-lt"/>
                <a:cs typeface="Times New Roman" panose="02020603050405020304" pitchFamily="18" charset="0"/>
              </a:rPr>
              <a:t>relevant policies </a:t>
            </a:r>
            <a:r>
              <a:rPr lang="en-US" sz="2400" dirty="0">
                <a:latin typeface="+mj-lt"/>
                <a:cs typeface="Times New Roman" panose="02020603050405020304" pitchFamily="18" charset="0"/>
              </a:rPr>
              <a:t>in </a:t>
            </a:r>
            <a:r>
              <a:rPr lang="en-US" sz="2400" dirty="0" smtClean="0">
                <a:latin typeface="+mj-lt"/>
                <a:cs typeface="Times New Roman" panose="02020603050405020304" pitchFamily="18" charset="0"/>
              </a:rPr>
              <a:t>selected southern </a:t>
            </a:r>
            <a:r>
              <a:rPr lang="en-US" sz="2400" dirty="0">
                <a:latin typeface="+mj-lt"/>
                <a:cs typeface="Times New Roman" panose="02020603050405020304" pitchFamily="18" charset="0"/>
              </a:rPr>
              <a:t>African Countries</a:t>
            </a: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1496</TotalTime>
  <Words>1042</Words>
  <Application>Microsoft Office PowerPoint</Application>
  <PresentationFormat>Custom</PresentationFormat>
  <Paragraphs>108</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A1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Abang, Mathew (FAOSFS)</cp:lastModifiedBy>
  <cp:revision>50</cp:revision>
  <dcterms:created xsi:type="dcterms:W3CDTF">2012-02-10T00:21:22Z</dcterms:created>
  <dcterms:modified xsi:type="dcterms:W3CDTF">2023-06-03T20:03:39Z</dcterms:modified>
  <cp:category>Research poster templates</cp:category>
</cp:coreProperties>
</file>